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0" r:id="rId3"/>
  </p:sldMasterIdLst>
  <p:notesMasterIdLst>
    <p:notesMasterId r:id="rId5"/>
  </p:notesMasterIdLst>
  <p:sldIdLst>
    <p:sldId id="256" r:id="rId4"/>
    <p:sldId id="258" r:id="rId6"/>
    <p:sldId id="259" r:id="rId7"/>
    <p:sldId id="261" r:id="rId8"/>
    <p:sldId id="270" r:id="rId9"/>
    <p:sldId id="269" r:id="rId10"/>
    <p:sldId id="271" r:id="rId11"/>
    <p:sldId id="260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57" r:id="rId20"/>
  </p:sld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1785938"/>
            <a:ext cx="5000625" cy="1257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4150" b="1" dirty="0">
                <a:solidFill>
                  <a:srgbClr val="C00000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HEGEMONÍA </a:t>
            </a:r>
            <a:r>
              <a:rPr lang="en-US" sz="415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CULTURAL</a:t>
            </a:r>
            <a:endParaRPr lang="en-US" sz="4150" dirty="0"/>
          </a:p>
        </p:txBody>
      </p:sp>
      <p:sp>
        <p:nvSpPr>
          <p:cNvPr id="4" name="Text 1"/>
          <p:cNvSpPr/>
          <p:nvPr/>
        </p:nvSpPr>
        <p:spPr>
          <a:xfrm>
            <a:off x="714375" y="3186113"/>
            <a:ext cx="5000625" cy="6400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70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Antonio Gramsci y la Construcción del Poder en la Sociedad Civil</a:t>
            </a:r>
            <a:endParaRPr lang="en-US" sz="1700" dirty="0"/>
          </a:p>
        </p:txBody>
      </p:sp>
      <p:sp>
        <p:nvSpPr>
          <p:cNvPr id="5" name="Text 2"/>
          <p:cNvSpPr/>
          <p:nvPr/>
        </p:nvSpPr>
        <p:spPr>
          <a:xfrm>
            <a:off x="714375" y="4111898"/>
            <a:ext cx="50006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250" kern="0" spc="2" dirty="0">
                <a:solidFill>
                  <a:srgbClr val="D65A3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TEORÍA POLÍTICA Y CRÍTICA SOCIAL</a:t>
            </a:r>
            <a:endParaRPr lang="en-US" sz="12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428625"/>
            <a:ext cx="7715250" cy="6896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55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El cambio social no POR ASALTO SINO POR ACUMULACIÓN CULTURAL</a:t>
            </a:r>
            <a:endParaRPr lang="en-US" sz="2550" dirty="0"/>
          </a:p>
        </p:txBody>
      </p:sp>
      <p:sp>
        <p:nvSpPr>
          <p:cNvPr id="4" name="Text 1"/>
          <p:cNvSpPr/>
          <p:nvPr/>
        </p:nvSpPr>
        <p:spPr>
          <a:xfrm>
            <a:off x="714375" y="1285875"/>
            <a:ext cx="771525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Gramsci distingue dos estrategias políticas fundamentales: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714375" y="1557338"/>
            <a:ext cx="3714750" cy="1782366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6" name="Shape 3"/>
          <p:cNvSpPr/>
          <p:nvPr/>
        </p:nvSpPr>
        <p:spPr>
          <a:xfrm>
            <a:off x="714375" y="1557338"/>
            <a:ext cx="3714750" cy="57150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7" name="Text 4"/>
          <p:cNvSpPr/>
          <p:nvPr/>
        </p:nvSpPr>
        <p:spPr>
          <a:xfrm>
            <a:off x="800100" y="1643063"/>
            <a:ext cx="3543300" cy="2678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GUERRA DE MOVIMIENTOS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800100" y="1996678"/>
            <a:ext cx="3543300" cy="1678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000" b="1" kern="0" spc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CONTEXTO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800100" y="2207419"/>
            <a:ext cx="3543300" cy="4714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Sociedades con Estado débil y sociedad civil poco desarrollada.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800100" y="2750344"/>
            <a:ext cx="3543300" cy="1678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000" b="1" kern="0" spc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LÓGICA</a:t>
            </a:r>
            <a:endParaRPr lang="en-US" sz="1000" dirty="0"/>
          </a:p>
        </p:txBody>
      </p:sp>
      <p:sp>
        <p:nvSpPr>
          <p:cNvPr id="11" name="Text 8"/>
          <p:cNvSpPr/>
          <p:nvPr/>
        </p:nvSpPr>
        <p:spPr>
          <a:xfrm>
            <a:off x="800100" y="2961084"/>
            <a:ext cx="3543300" cy="2357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Ataque frontal y rápido al poder del Estado.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4714875" y="1557338"/>
            <a:ext cx="3714750" cy="1725216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3" name="Shape 10"/>
          <p:cNvSpPr/>
          <p:nvPr/>
        </p:nvSpPr>
        <p:spPr>
          <a:xfrm>
            <a:off x="4714875" y="1557338"/>
            <a:ext cx="3714750" cy="57150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4" name="Text 11"/>
          <p:cNvSpPr/>
          <p:nvPr/>
        </p:nvSpPr>
        <p:spPr>
          <a:xfrm>
            <a:off x="4800600" y="1643063"/>
            <a:ext cx="3543300" cy="2678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GUERRA DE POSICIONES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4800600" y="1996678"/>
            <a:ext cx="3543300" cy="1678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000" b="1" kern="0" spc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CONTEXTO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4800600" y="2207419"/>
            <a:ext cx="3543300" cy="2357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Sociedades occidentales con sociedad civil densa.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4800600" y="2514600"/>
            <a:ext cx="3543300" cy="1678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000" b="1" kern="0" spc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LÓGICA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4800600" y="2725341"/>
            <a:ext cx="3543300" cy="2357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Acumulación gradual de hegemonía y consenso.</a:t>
            </a:r>
            <a:endParaRPr lang="en-US" sz="1150" dirty="0"/>
          </a:p>
        </p:txBody>
      </p:sp>
      <p:sp>
        <p:nvSpPr>
          <p:cNvPr id="19" name="Shape 16"/>
          <p:cNvSpPr/>
          <p:nvPr/>
        </p:nvSpPr>
        <p:spPr>
          <a:xfrm>
            <a:off x="714375" y="3353991"/>
            <a:ext cx="7715250" cy="942975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20" name="Shape 17"/>
          <p:cNvSpPr/>
          <p:nvPr/>
        </p:nvSpPr>
        <p:spPr>
          <a:xfrm>
            <a:off x="714375" y="3353991"/>
            <a:ext cx="71438" cy="94297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21" name="Text 18"/>
          <p:cNvSpPr/>
          <p:nvPr/>
        </p:nvSpPr>
        <p:spPr>
          <a:xfrm>
            <a:off x="714375" y="3353991"/>
            <a:ext cx="7715250" cy="942975"/>
          </a:xfrm>
          <a:prstGeom prst="rect">
            <a:avLst/>
          </a:prstGeom>
          <a:noFill/>
        </p:spPr>
        <p:txBody>
          <a:bodyPr wrap="square" lIns="102108" tIns="102108" rIns="102108" bIns="102108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2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 las democracias occidentales, el poder hegemónico está arraigado en la sociedad civil. Por </a:t>
            </a:r>
            <a:r>
              <a:rPr lang="en-US" sz="12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ello, la transformación política requiere una </a:t>
            </a:r>
            <a:r>
              <a:rPr lang="en-US" sz="12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larga batalla cultural</a:t>
            </a:r>
            <a:r>
              <a:rPr lang="en-US" sz="12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para construir un nuevo sentido </a:t>
            </a:r>
            <a:r>
              <a:rPr lang="en-US" sz="12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común antes de disputar el poder estatal.</a:t>
            </a:r>
            <a:endParaRPr lang="en-US" sz="12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8643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EL SENTIDO COMÚN NO ES NEUTRAL: ES EL SEDIMENTO HISTÓRICO DE LA HEGEMONÍA</a:t>
            </a:r>
            <a:endParaRPr lang="en-US" sz="2800" dirty="0"/>
          </a:p>
        </p:txBody>
      </p:sp>
      <p:sp>
        <p:nvSpPr>
          <p:cNvPr id="4" name="Shape 1"/>
          <p:cNvSpPr/>
          <p:nvPr/>
        </p:nvSpPr>
        <p:spPr>
          <a:xfrm>
            <a:off x="714375" y="1507331"/>
            <a:ext cx="7715250" cy="1264444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5" name="Shape 2"/>
          <p:cNvSpPr/>
          <p:nvPr/>
        </p:nvSpPr>
        <p:spPr>
          <a:xfrm>
            <a:off x="714375" y="1507331"/>
            <a:ext cx="107156" cy="1264444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6" name="Text 3"/>
          <p:cNvSpPr/>
          <p:nvPr/>
        </p:nvSpPr>
        <p:spPr>
          <a:xfrm>
            <a:off x="714375" y="1507331"/>
            <a:ext cx="7715250" cy="1264444"/>
          </a:xfrm>
          <a:prstGeom prst="rect">
            <a:avLst/>
          </a:prstGeom>
          <a:noFill/>
        </p:spPr>
        <p:txBody>
          <a:bodyPr wrap="square" lIns="255143" tIns="255143" rIns="255143" bIns="255143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40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El </a:t>
            </a:r>
            <a:r>
              <a:rPr lang="en-US" sz="13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sentido común</a:t>
            </a:r>
            <a:r>
              <a:rPr lang="en-US" sz="140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(common sense) es, para Gramsci, el conjunto de creencias, valores </a:t>
            </a:r>
            <a:r>
              <a:rPr lang="en-US" sz="140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 percepciones que las personas asumen como naturales y obvias sin cuestionarlas. </a:t>
            </a:r>
            <a:r>
              <a:rPr lang="en-US" sz="140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 el terreno donde la hegemonía se vuelve invisible.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714375" y="2843213"/>
            <a:ext cx="3679031" cy="350044"/>
          </a:xfrm>
          <a:prstGeom prst="rect">
            <a:avLst/>
          </a:prstGeom>
          <a:noFill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CONTRADICTORIO Y FRAGMENTARIO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714375" y="3300413"/>
            <a:ext cx="3679031" cy="10972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Contiene elementos de la ideología dominante,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pero también residuos de experiencias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populares y resistencias históricas. Por eso </a:t>
            </a:r>
            <a:r>
              <a:rPr lang="en-US" sz="12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puede ser disputado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4750594" y="2843213"/>
            <a:ext cx="3679031" cy="350044"/>
          </a:xfrm>
          <a:prstGeom prst="rect">
            <a:avLst/>
          </a:prstGeom>
          <a:noFill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HACIA EL BUEN SENTIDO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4750594" y="3300413"/>
            <a:ext cx="3679031" cy="1371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tarea política de los grupos subalternos es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transformar el sentido común en </a:t>
            </a:r>
            <a:r>
              <a:rPr lang="en-US" sz="12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buen sentido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(buon senso): una visión del mundo coherente,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crítica y emancipadora que permita construir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una nueva hegemonía.</a:t>
            </a:r>
            <a:endParaRPr lang="en-US" sz="12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428625"/>
            <a:ext cx="7715250" cy="7858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55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DE LA LUCHA OBRERA AL PODER POPULAR: LAS TRES FASES DE LA CONSTRUCCIÓN HEGEMÓNICA</a:t>
            </a:r>
            <a:endParaRPr lang="en-US" sz="2550" dirty="0"/>
          </a:p>
        </p:txBody>
      </p:sp>
      <p:sp>
        <p:nvSpPr>
          <p:cNvPr id="4" name="Text 1"/>
          <p:cNvSpPr/>
          <p:nvPr/>
        </p:nvSpPr>
        <p:spPr>
          <a:xfrm>
            <a:off x="0" y="1357313"/>
            <a:ext cx="9144000" cy="771525"/>
          </a:xfrm>
          <a:prstGeom prst="rect">
            <a:avLst/>
          </a:prstGeom>
          <a:noFill/>
        </p:spPr>
        <p:txBody>
          <a:bodyPr wrap="square" lIns="850392" tIns="0" rIns="850392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Gramsci identifica tres momentos o fases en el proceso de constitución de una fuerza hegemónica. Estas fases describen el trayecto desde la conciencia corporativa hasta la dirección política de la sociedad: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714375" y="2271713"/>
            <a:ext cx="2428875" cy="1520837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6" name="Text 3"/>
          <p:cNvSpPr/>
          <p:nvPr/>
        </p:nvSpPr>
        <p:spPr>
          <a:xfrm>
            <a:off x="2709267" y="2343150"/>
            <a:ext cx="291108" cy="57150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80000"/>
              </a:lnSpc>
              <a:buNone/>
            </a:pPr>
            <a:r>
              <a:rPr lang="en-US" sz="4150" b="1" dirty="0">
                <a:solidFill>
                  <a:srgbClr val="E8ECEF">
                    <a:alpha val="15000"/>
                  </a:srgbClr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1</a:t>
            </a:r>
            <a:endParaRPr lang="en-US" sz="4150" dirty="0"/>
          </a:p>
        </p:txBody>
      </p:sp>
      <p:sp>
        <p:nvSpPr>
          <p:cNvPr id="7" name="Text 4"/>
          <p:cNvSpPr/>
          <p:nvPr/>
        </p:nvSpPr>
        <p:spPr>
          <a:xfrm>
            <a:off x="857250" y="2414588"/>
            <a:ext cx="2143125" cy="4679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FASE ECONÓMICO-CORPORATIVA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857250" y="2989659"/>
            <a:ext cx="2143125" cy="440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conciencia del interés inmediato y sectorial.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3357563" y="2271713"/>
            <a:ext cx="2428875" cy="1520837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10" name="Text 7"/>
          <p:cNvSpPr/>
          <p:nvPr/>
        </p:nvSpPr>
        <p:spPr>
          <a:xfrm>
            <a:off x="5352455" y="2343150"/>
            <a:ext cx="291108" cy="57150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80000"/>
              </a:lnSpc>
              <a:buNone/>
            </a:pPr>
            <a:r>
              <a:rPr lang="en-US" sz="4150" b="1" dirty="0">
                <a:solidFill>
                  <a:srgbClr val="E8ECEF">
                    <a:alpha val="15000"/>
                  </a:srgbClr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2</a:t>
            </a:r>
            <a:endParaRPr lang="en-US" sz="4150" dirty="0"/>
          </a:p>
        </p:txBody>
      </p:sp>
      <p:sp>
        <p:nvSpPr>
          <p:cNvPr id="11" name="Text 8"/>
          <p:cNvSpPr/>
          <p:nvPr/>
        </p:nvSpPr>
        <p:spPr>
          <a:xfrm>
            <a:off x="3500438" y="2414588"/>
            <a:ext cx="2143125" cy="4679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FASE ECONÓMICO-POLÍTICA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3500438" y="2989659"/>
            <a:ext cx="2143125" cy="440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solidaridad de clase y la conciencia política.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6000750" y="2271713"/>
            <a:ext cx="2428875" cy="1520837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4" name="Text 11"/>
          <p:cNvSpPr/>
          <p:nvPr/>
        </p:nvSpPr>
        <p:spPr>
          <a:xfrm>
            <a:off x="7995642" y="2343150"/>
            <a:ext cx="291108" cy="57150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80000"/>
              </a:lnSpc>
              <a:buNone/>
            </a:pPr>
            <a:r>
              <a:rPr lang="en-US" sz="4150" b="1" dirty="0">
                <a:solidFill>
                  <a:srgbClr val="E8ECEF">
                    <a:alpha val="15000"/>
                  </a:srgbClr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3</a:t>
            </a:r>
            <a:endParaRPr lang="en-US" sz="4150" dirty="0"/>
          </a:p>
        </p:txBody>
      </p:sp>
      <p:sp>
        <p:nvSpPr>
          <p:cNvPr id="15" name="Text 12"/>
          <p:cNvSpPr/>
          <p:nvPr/>
        </p:nvSpPr>
        <p:spPr>
          <a:xfrm>
            <a:off x="6143625" y="2414588"/>
            <a:ext cx="2143125" cy="4679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FASE HEGEMÓNICA-ESTATAL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6143625" y="2989659"/>
            <a:ext cx="2143125" cy="6600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universalización del proyecto y la dirección cultural.</a:t>
            </a:r>
            <a:endParaRPr lang="en-US" sz="1150" dirty="0"/>
          </a:p>
        </p:txBody>
      </p:sp>
      <p:sp>
        <p:nvSpPr>
          <p:cNvPr id="17" name="Shape 14"/>
          <p:cNvSpPr/>
          <p:nvPr/>
        </p:nvSpPr>
        <p:spPr>
          <a:xfrm>
            <a:off x="714375" y="3935425"/>
            <a:ext cx="7715250" cy="471488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8" name="Shape 15"/>
          <p:cNvSpPr/>
          <p:nvPr/>
        </p:nvSpPr>
        <p:spPr>
          <a:xfrm>
            <a:off x="714375" y="3935425"/>
            <a:ext cx="57150" cy="471488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9" name="Text 16"/>
          <p:cNvSpPr/>
          <p:nvPr/>
        </p:nvSpPr>
        <p:spPr>
          <a:xfrm>
            <a:off x="714375" y="3935425"/>
            <a:ext cx="7715250" cy="471488"/>
          </a:xfrm>
          <a:prstGeom prst="rect">
            <a:avLst/>
          </a:prstGeom>
          <a:noFill/>
        </p:spPr>
        <p:txBody>
          <a:bodyPr wrap="square" lIns="17005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Estas fases no son lineales ni automáticas: requieren trabajo político, cultural e intelectual deliberado. La </a:t>
            </a: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última fase, en diálogo con </a:t>
            </a:r>
            <a:r>
              <a:rPr lang="en-US" sz="11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Ernesto Laclau</a:t>
            </a: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adquiere una dimensión radicalmente nueva.</a:t>
            </a:r>
            <a:endParaRPr lang="en-US" sz="11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428625"/>
            <a:ext cx="771525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200" b="1" kern="0" spc="2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FASE 1: ECONÓMICO-CORPORATIVA</a:t>
            </a:r>
            <a:endParaRPr lang="en-US" sz="1200" dirty="0"/>
          </a:p>
        </p:txBody>
      </p:sp>
      <p:sp>
        <p:nvSpPr>
          <p:cNvPr id="4" name="Text 1"/>
          <p:cNvSpPr/>
          <p:nvPr/>
        </p:nvSpPr>
        <p:spPr>
          <a:xfrm>
            <a:off x="714375" y="700088"/>
            <a:ext cx="7715250" cy="7858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55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LA PRIMERA FASE: EL OBRERO LUCHA POR SÍ MISMO, NO AÚN POR LA SOCIEDAD</a:t>
            </a:r>
            <a:endParaRPr lang="en-US" sz="2550" dirty="0"/>
          </a:p>
        </p:txBody>
      </p:sp>
      <p:sp>
        <p:nvSpPr>
          <p:cNvPr id="5" name="Text 2"/>
          <p:cNvSpPr/>
          <p:nvPr/>
        </p:nvSpPr>
        <p:spPr>
          <a:xfrm>
            <a:off x="714375" y="1628775"/>
            <a:ext cx="3714750" cy="19201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</a:t>
            </a:r>
            <a:r>
              <a:rPr lang="en-US" sz="12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fase económico-corporativa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representa el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nivel más elemental de conciencia colectiva. En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esta etapa, los trabajadores reconocen sus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intereses comunes como miembros de un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mismo oficio o sector económico, pero aún no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han desarrollado una conciencia de clase más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amplia.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714375" y="3634662"/>
            <a:ext cx="3714750" cy="942975"/>
          </a:xfrm>
          <a:prstGeom prst="rect">
            <a:avLst/>
          </a:prstGeom>
          <a:noFill/>
        </p:spPr>
        <p:txBody>
          <a:bodyPr wrap="square" lIns="17005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i="1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Esta fase es necesaria pero insuficiente: sin avanzar más allá de ella, la clase trabajadora permanece fragmentada y subordinada a la hegemonía dominante.</a:t>
            </a:r>
            <a:endParaRPr lang="en-US" sz="1150" dirty="0"/>
          </a:p>
        </p:txBody>
      </p:sp>
      <p:sp>
        <p:nvSpPr>
          <p:cNvPr id="7" name="Shape 4"/>
          <p:cNvSpPr/>
          <p:nvPr/>
        </p:nvSpPr>
        <p:spPr>
          <a:xfrm>
            <a:off x="4714875" y="1628775"/>
            <a:ext cx="4302125" cy="3346450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8" name="Text 5"/>
          <p:cNvSpPr/>
          <p:nvPr/>
        </p:nvSpPr>
        <p:spPr>
          <a:xfrm>
            <a:off x="4857750" y="1771650"/>
            <a:ext cx="3429000" cy="305395"/>
          </a:xfrm>
          <a:prstGeom prst="rect">
            <a:avLst/>
          </a:prstGeom>
          <a:noFill/>
        </p:spPr>
        <p:txBody>
          <a:bodyPr wrap="square" lIns="0" tIns="0" rIns="0" bIns="68072" rtlCol="0" anchor="t">
            <a:sp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CARACTERÍSTICAS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4857750" y="2219920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0" name="Text 7"/>
          <p:cNvSpPr/>
          <p:nvPr/>
        </p:nvSpPr>
        <p:spPr>
          <a:xfrm>
            <a:off x="4913630" y="3317240"/>
            <a:ext cx="1643380" cy="1073785"/>
          </a:xfrm>
          <a:prstGeom prst="rect">
            <a:avLst/>
          </a:prstGeom>
          <a:noFill/>
        </p:spPr>
        <p:txBody>
          <a:bodyPr wrap="square" lIns="255143" tIns="0" rIns="0" bIns="0" rtlCol="0" anchor="t">
            <a:no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Solidaridad limitada al gremio o sector productivo (zapateros con zapateros, mineros con mineros).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4857750" y="3625676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2" name="Text 9"/>
          <p:cNvSpPr/>
          <p:nvPr/>
        </p:nvSpPr>
        <p:spPr>
          <a:xfrm>
            <a:off x="4857750" y="2162770"/>
            <a:ext cx="3429000" cy="2371502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Reivindicaciones centradas en mejoras salariales, condiciones laborales, derechos inmediatos.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6643688" y="2745656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4" name="Text 11"/>
          <p:cNvSpPr/>
          <p:nvPr/>
        </p:nvSpPr>
        <p:spPr>
          <a:xfrm>
            <a:off x="6643688" y="2688506"/>
            <a:ext cx="1643063" cy="1100026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Ausencia de proyecto político general; la lucha es defensiva y sectorial.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6643688" y="3931407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6" name="Text 13"/>
          <p:cNvSpPr/>
          <p:nvPr/>
        </p:nvSpPr>
        <p:spPr>
          <a:xfrm>
            <a:off x="6643688" y="3874257"/>
            <a:ext cx="1643063" cy="660016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se cuestiona el orden social en su conjunto.</a:t>
            </a:r>
            <a:endParaRPr lang="en-US" sz="11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885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2339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b="1" kern="0" spc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FASE 2: ECONÓMICO-POLÍTICA</a:t>
            </a:r>
            <a:endParaRPr lang="en-US" sz="1400" dirty="0"/>
          </a:p>
        </p:txBody>
      </p:sp>
      <p:sp>
        <p:nvSpPr>
          <p:cNvPr id="4" name="Text 1"/>
          <p:cNvSpPr/>
          <p:nvPr/>
        </p:nvSpPr>
        <p:spPr>
          <a:xfrm>
            <a:off x="714375" y="876895"/>
            <a:ext cx="7715250" cy="8643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LA CLASE DESCUBRE QUE SU LUCHA ES TAMBIÉN UNA LUCHA POLÍTICA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714375" y="1955602"/>
            <a:ext cx="3571875" cy="1371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 la </a:t>
            </a:r>
            <a:r>
              <a:rPr lang="en-US" sz="12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fase económico-política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la conciencia se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expande: los trabajadores comprenden que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sus intereses de clase trascienden el sector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particular y que la lucha económica tiene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necesariamente una dimensión política.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714375" y="3470021"/>
            <a:ext cx="3571875" cy="1350169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7" name="Shape 4"/>
          <p:cNvSpPr/>
          <p:nvPr/>
        </p:nvSpPr>
        <p:spPr>
          <a:xfrm>
            <a:off x="714375" y="3470021"/>
            <a:ext cx="57150" cy="1350169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8" name="Text 5"/>
          <p:cNvSpPr/>
          <p:nvPr/>
        </p:nvSpPr>
        <p:spPr>
          <a:xfrm>
            <a:off x="714375" y="3470021"/>
            <a:ext cx="3571875" cy="1350169"/>
          </a:xfrm>
          <a:prstGeom prst="rect">
            <a:avLst/>
          </a:prstGeom>
          <a:noFill/>
        </p:spPr>
        <p:txBody>
          <a:bodyPr wrap="square" lIns="102108" tIns="102108" rIns="102108" bIns="102108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Sin embargo, en esta fase la identidad sigue </a:t>
            </a: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siendo fundamentalmente </a:t>
            </a:r>
            <a:r>
              <a:rPr lang="en-US" sz="11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clasista</a:t>
            </a: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: la política </a:t>
            </a: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 articula en torno a la posición en las </a:t>
            </a: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relaciones de producción. Aún falta el salto </a:t>
            </a: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hacia la hegemonía universal.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4714875" y="1955602"/>
            <a:ext cx="3714750" cy="350044"/>
          </a:xfrm>
          <a:prstGeom prst="rect">
            <a:avLst/>
          </a:prstGeom>
          <a:noFill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CARACTERÍSTICAS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4714875" y="2505670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1" name="Text 8"/>
          <p:cNvSpPr/>
          <p:nvPr/>
        </p:nvSpPr>
        <p:spPr>
          <a:xfrm>
            <a:off x="4714875" y="2448520"/>
            <a:ext cx="3714750" cy="471488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 desarrolla la solidaridad entre distintos sectores de la clase trabajadora.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4714875" y="3062883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3" name="Text 10"/>
          <p:cNvSpPr/>
          <p:nvPr/>
        </p:nvSpPr>
        <p:spPr>
          <a:xfrm>
            <a:off x="4714875" y="3005733"/>
            <a:ext cx="3714750" cy="707231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Emerge la conciencia de que el Estado y las instituciones no son neutrales, sino instrumentos de dominación de clase.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4714875" y="3855839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5" name="Text 12"/>
          <p:cNvSpPr/>
          <p:nvPr/>
        </p:nvSpPr>
        <p:spPr>
          <a:xfrm>
            <a:off x="4714875" y="3798689"/>
            <a:ext cx="3714750" cy="707231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Aparecen organizaciones políticas propias: partidos, sindicatos de clase, movimientos sociales.</a:t>
            </a:r>
            <a:endParaRPr lang="en-US" sz="1150" dirty="0"/>
          </a:p>
        </p:txBody>
      </p:sp>
      <p:sp>
        <p:nvSpPr>
          <p:cNvPr id="16" name="Shape 13"/>
          <p:cNvSpPr/>
          <p:nvPr/>
        </p:nvSpPr>
        <p:spPr>
          <a:xfrm>
            <a:off x="4714875" y="4648795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7" name="Text 14"/>
          <p:cNvSpPr/>
          <p:nvPr/>
        </p:nvSpPr>
        <p:spPr>
          <a:xfrm>
            <a:off x="4714875" y="4591645"/>
            <a:ext cx="3714750" cy="471488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lucha busca reformas estructurales, no solo mejoras sectoriales.</a:t>
            </a:r>
            <a:endParaRPr lang="en-US" sz="11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285750"/>
            <a:ext cx="8001000" cy="6600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1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LA TERCERA FASE: CONSTRUIR LO POPULAR, DISPUTAR EL SENTIDO COMÚN Y DIRIGIR LA SOCIEDAD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0" y="1017259"/>
            <a:ext cx="9144000" cy="440010"/>
          </a:xfrm>
          <a:prstGeom prst="rect">
            <a:avLst/>
          </a:prstGeom>
          <a:noFill/>
        </p:spPr>
        <p:txBody>
          <a:bodyPr wrap="square" lIns="680339" tIns="0" rIns="680339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</a:t>
            </a:r>
            <a:r>
              <a:rPr lang="en-US" sz="1100" b="1" dirty="0">
                <a:solidFill>
                  <a:srgbClr val="393E46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fase hegemónica-estatal</a:t>
            </a: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es el momento de madurez política: una fuerza social logra presentar sus intereses </a:t>
            </a:r>
            <a:r>
              <a:rPr lang="en-US" sz="11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particulares como universales y construir un proyecto capaz de dirigir moralmente a la sociedad.</a:t>
            </a:r>
            <a:endParaRPr lang="en-US" sz="1150" dirty="0"/>
          </a:p>
        </p:txBody>
      </p:sp>
      <p:sp>
        <p:nvSpPr>
          <p:cNvPr id="5" name="Shape 2"/>
          <p:cNvSpPr/>
          <p:nvPr/>
        </p:nvSpPr>
        <p:spPr>
          <a:xfrm>
            <a:off x="571500" y="1542994"/>
            <a:ext cx="3893344" cy="13590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6" name="Shape 3"/>
          <p:cNvSpPr/>
          <p:nvPr/>
        </p:nvSpPr>
        <p:spPr>
          <a:xfrm>
            <a:off x="571500" y="1542994"/>
            <a:ext cx="3893344" cy="42863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7" name="Text 4"/>
          <p:cNvSpPr/>
          <p:nvPr/>
        </p:nvSpPr>
        <p:spPr>
          <a:xfrm>
            <a:off x="685800" y="1657294"/>
            <a:ext cx="3664744" cy="2160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DESDE GRAMSCI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685800" y="1944830"/>
            <a:ext cx="3664744" cy="800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clase subalterna se convierte en </a:t>
            </a:r>
            <a:r>
              <a:rPr lang="en-US" sz="10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dirección intelectual y moral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 Construye alianzas, articula demandas diversas 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bajo un proyecto común y disputa el sentido común 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hegemónico.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4679156" y="1542994"/>
            <a:ext cx="3893344" cy="1359098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" name="Shape 7"/>
          <p:cNvSpPr/>
          <p:nvPr/>
        </p:nvSpPr>
        <p:spPr>
          <a:xfrm>
            <a:off x="4679156" y="1542994"/>
            <a:ext cx="3893344" cy="42863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1" name="Text 8"/>
          <p:cNvSpPr/>
          <p:nvPr/>
        </p:nvSpPr>
        <p:spPr>
          <a:xfrm>
            <a:off x="4793456" y="1657294"/>
            <a:ext cx="3664744" cy="2160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DESDE LACLAU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4793456" y="1944830"/>
            <a:ext cx="3664744" cy="800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El sujeto político es el </a:t>
            </a:r>
            <a:r>
              <a:rPr lang="en-US" sz="10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pueblo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(construcción discursiva). 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hegemonía se logra mediante </a:t>
            </a:r>
            <a:r>
              <a:rPr lang="en-US" sz="10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cadenas de equivalencia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: uniendo demandas heterogéneas frente a </a:t>
            </a: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 adversario común.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571500" y="2944955"/>
            <a:ext cx="8001000" cy="555761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4" name="Shape 11"/>
          <p:cNvSpPr/>
          <p:nvPr/>
        </p:nvSpPr>
        <p:spPr>
          <a:xfrm>
            <a:off x="571500" y="2944955"/>
            <a:ext cx="42863" cy="555761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5" name="Text 12"/>
          <p:cNvSpPr/>
          <p:nvPr/>
        </p:nvSpPr>
        <p:spPr>
          <a:xfrm>
            <a:off x="714375" y="2953885"/>
            <a:ext cx="7041952" cy="1678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000" b="1" i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"La construcción de lo popular no es el reflejo de una identidad preexistente, sino el resultado de una práctica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714375" y="2953885"/>
            <a:ext cx="7822406" cy="3536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000" b="1" i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articulatoria que crea esa identidad."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714375" y="3352149"/>
            <a:ext cx="7858125" cy="14856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8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 Ernesto Laclau, La razón populista</a:t>
            </a:r>
            <a:endParaRPr lang="en-US" sz="850" dirty="0"/>
          </a:p>
        </p:txBody>
      </p:sp>
      <p:sp>
        <p:nvSpPr>
          <p:cNvPr id="18" name="Shape 15"/>
          <p:cNvSpPr/>
          <p:nvPr/>
        </p:nvSpPr>
        <p:spPr>
          <a:xfrm>
            <a:off x="571500" y="3586442"/>
            <a:ext cx="8001000" cy="944342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19" name="Text 16"/>
          <p:cNvSpPr/>
          <p:nvPr/>
        </p:nvSpPr>
        <p:spPr>
          <a:xfrm>
            <a:off x="685800" y="3700742"/>
            <a:ext cx="7772400" cy="24001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200" b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SÍNTESIS GRAMSCI-LACLAU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685800" y="3994333"/>
            <a:ext cx="3864769" cy="1839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hegemonía no es la imposición de una clase, sino la</a:t>
            </a:r>
            <a:endParaRPr lang="en-US" sz="1150" dirty="0"/>
          </a:p>
        </p:txBody>
      </p:sp>
      <p:sp>
        <p:nvSpPr>
          <p:cNvPr id="21" name="Text 18"/>
          <p:cNvSpPr/>
          <p:nvPr/>
        </p:nvSpPr>
        <p:spPr>
          <a:xfrm>
            <a:off x="4550569" y="3994333"/>
            <a:ext cx="3479006" cy="1839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construcción de un nuevo sentido común popular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8029575" y="3994333"/>
            <a:ext cx="300038" cy="1839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</a:t>
            </a:r>
            <a:endParaRPr lang="en-US" sz="1150" dirty="0"/>
          </a:p>
        </p:txBody>
      </p:sp>
      <p:sp>
        <p:nvSpPr>
          <p:cNvPr id="23" name="Text 20"/>
          <p:cNvSpPr/>
          <p:nvPr/>
        </p:nvSpPr>
        <p:spPr>
          <a:xfrm>
            <a:off x="685800" y="4214338"/>
            <a:ext cx="6063258" cy="1839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redefine el "nosotros" y transforma demandas particulares en un proyecto de sociedad.</a:t>
            </a:r>
            <a:endParaRPr lang="en-US" sz="11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9429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31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GRAMSCI: EL PENSADOR QUE REESCRIBIÓ EL MARXISMO DESDE LA PRISIÓN</a:t>
            </a:r>
            <a:endParaRPr lang="en-US" sz="3100" dirty="0"/>
          </a:p>
        </p:txBody>
      </p:sp>
      <p:sp>
        <p:nvSpPr>
          <p:cNvPr id="4" name="Text 1"/>
          <p:cNvSpPr/>
          <p:nvPr/>
        </p:nvSpPr>
        <p:spPr>
          <a:xfrm>
            <a:off x="714375" y="1628775"/>
            <a:ext cx="3571875" cy="82292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Antonio Gramsci (1891–1937) fue un filósofo, político y teórico marxista italiano, fundador del Partido Comunista Italiano.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714375" y="2451702"/>
            <a:ext cx="3571875" cy="16458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Encarcelado por el régimen fascista de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Mussolini en 1926, redactó sus célebres </a:t>
            </a:r>
            <a:r>
              <a:rPr lang="en-US" sz="1200" b="1" dirty="0">
                <a:solidFill>
                  <a:srgbClr val="D65A3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Cuadernos de la Cárcel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(1929–1935), una obra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fragmentaria pero de enorme profundidad que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transformó el pensamiento político del siglo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XX.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4857750" y="1700213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7" name="Text 4"/>
          <p:cNvSpPr/>
          <p:nvPr/>
        </p:nvSpPr>
        <p:spPr>
          <a:xfrm>
            <a:off x="4857750" y="1628775"/>
            <a:ext cx="3571875" cy="514350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Nació en Cerdeña; vivió la marginalidad social desde temprana edad.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4857750" y="2393156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9" name="Text 6"/>
          <p:cNvSpPr/>
          <p:nvPr/>
        </p:nvSpPr>
        <p:spPr>
          <a:xfrm>
            <a:off x="4857750" y="2321719"/>
            <a:ext cx="3571875" cy="514350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Desarrolló una crítica al marxismo mecanicista y economicista dominante.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4857750" y="3086100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1" name="Text 8"/>
          <p:cNvSpPr/>
          <p:nvPr/>
        </p:nvSpPr>
        <p:spPr>
          <a:xfrm>
            <a:off x="4857750" y="3014663"/>
            <a:ext cx="3571875" cy="771525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Sus Cuadernos contienen más de 3.000 páginas de análisis político, cultural y filosófico.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4857750" y="4036219"/>
            <a:ext cx="85725" cy="8572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3" name="Text 10"/>
          <p:cNvSpPr/>
          <p:nvPr/>
        </p:nvSpPr>
        <p:spPr>
          <a:xfrm>
            <a:off x="4857750" y="3964781"/>
            <a:ext cx="3571875" cy="514350"/>
          </a:xfrm>
          <a:prstGeom prst="rect">
            <a:avLst/>
          </a:prstGeom>
          <a:noFill/>
        </p:spPr>
        <p:txBody>
          <a:bodyPr wrap="square" lIns="255143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Murió en 1937, a los 46 años, sin haber recuperado la libertad.</a:t>
            </a:r>
            <a:endParaRPr lang="en-US" sz="12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478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428625"/>
            <a:ext cx="7715250" cy="3448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55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Concepto previo: BASE Y SUPERESTRUCTURA</a:t>
            </a:r>
            <a:endParaRPr lang="en-US" sz="2550" dirty="0"/>
          </a:p>
        </p:txBody>
      </p:sp>
      <p:sp>
        <p:nvSpPr>
          <p:cNvPr id="4" name="Shape 1"/>
          <p:cNvSpPr/>
          <p:nvPr/>
        </p:nvSpPr>
        <p:spPr>
          <a:xfrm>
            <a:off x="1857375" y="948055"/>
            <a:ext cx="5429250" cy="702208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5" name="Text 2"/>
          <p:cNvSpPr/>
          <p:nvPr/>
        </p:nvSpPr>
        <p:spPr>
          <a:xfrm>
            <a:off x="2775585" y="2303780"/>
            <a:ext cx="2806065" cy="245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SUPERESTRUCTURA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2904827" y="1344533"/>
            <a:ext cx="3334345" cy="22000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Cultura • Derecho • Política • Religión • Ideología</a:t>
            </a:r>
            <a:endParaRPr lang="en-US" sz="1150" dirty="0"/>
          </a:p>
        </p:txBody>
      </p:sp>
      <p:sp>
        <p:nvSpPr>
          <p:cNvPr id="7" name="Shape 4"/>
          <p:cNvSpPr/>
          <p:nvPr/>
        </p:nvSpPr>
        <p:spPr>
          <a:xfrm>
            <a:off x="1798320" y="2557780"/>
            <a:ext cx="5429250" cy="784225"/>
          </a:xfrm>
          <a:prstGeom prst="rect">
            <a:avLst/>
          </a:prstGeom>
          <a:solidFill>
            <a:srgbClr val="222831"/>
          </a:solidFill>
        </p:spPr>
        <p:txBody>
          <a:bodyPr/>
          <a:p>
            <a:endParaRPr lang="es-MX" altLang="en-US"/>
          </a:p>
        </p:txBody>
      </p:sp>
      <p:sp>
        <p:nvSpPr>
          <p:cNvPr id="9" name="Text 6"/>
          <p:cNvSpPr/>
          <p:nvPr/>
        </p:nvSpPr>
        <p:spPr>
          <a:xfrm>
            <a:off x="2154734" y="3129416"/>
            <a:ext cx="4834533" cy="22000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ct val="112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Relaciones de Producción • Fuerzas Productivas • Estructura Material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1826260" y="3339465"/>
            <a:ext cx="5429250" cy="1110615"/>
          </a:xfrm>
          <a:prstGeom prst="rect">
            <a:avLst/>
          </a:prstGeom>
          <a:solidFill>
            <a:srgbClr val="FFFFFF"/>
          </a:solidFill>
        </p:spPr>
        <p:txBody>
          <a:bodyPr/>
          <a:p>
            <a:pPr marL="0" indent="0" algn="l">
              <a:lnSpc>
                <a:spcPct val="120000"/>
              </a:lnSpc>
              <a:buNone/>
            </a:pPr>
            <a:r>
              <a:rPr lang="en-US" sz="100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  <a:sym typeface="+mn-ea"/>
              </a:rPr>
              <a:t>En la visión tradicional, la superestructura era un </a:t>
            </a:r>
            <a:r>
              <a:rPr lang="en-US" sz="10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  <a:sym typeface="+mn-ea"/>
              </a:rPr>
              <a:t>mero reflejo</a:t>
            </a:r>
            <a:r>
              <a:rPr lang="en-US" sz="100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  <a:sym typeface="+mn-ea"/>
              </a:rPr>
              <a:t> de la base económica, de modo que la contradicción económica produciría mecánicamente el </a:t>
            </a:r>
            <a:r>
              <a:rPr lang="en-US" sz="10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  <a:sym typeface="+mn-ea"/>
              </a:rPr>
              <a:t>cambio social</a:t>
            </a:r>
            <a:r>
              <a:rPr lang="en-US" sz="100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  <a:sym typeface="+mn-ea"/>
              </a:rPr>
              <a:t>. Pregunta : El cambio social es por crisis en el sistema o por cambios en el mundo de las ideas . Como definiriamos la  infraestructura colombiana y su superestructura . El problema del capitalismo deformado por la dependencia estrcutural .</a:t>
            </a:r>
            <a:endParaRPr lang="es-MX" altLang="en-US" sz="1000"/>
          </a:p>
        </p:txBody>
      </p:sp>
      <p:sp>
        <p:nvSpPr>
          <p:cNvPr id="11" name="Shape 8"/>
          <p:cNvSpPr/>
          <p:nvPr/>
        </p:nvSpPr>
        <p:spPr>
          <a:xfrm flipH="1">
            <a:off x="1798320" y="3375660"/>
            <a:ext cx="76200" cy="1477645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2" name="Text 9"/>
          <p:cNvSpPr/>
          <p:nvPr/>
        </p:nvSpPr>
        <p:spPr>
          <a:xfrm>
            <a:off x="1857375" y="4364990"/>
            <a:ext cx="5429250" cy="457835"/>
          </a:xfrm>
          <a:prstGeom prst="rect">
            <a:avLst/>
          </a:prstGeom>
          <a:noFill/>
        </p:spPr>
        <p:txBody>
          <a:bodyPr wrap="square" lIns="136017" tIns="136017" rIns="136017" bIns="136017" rtlCol="0" anchor="t">
            <a:no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250" dirty="0"/>
          </a:p>
        </p:txBody>
      </p:sp>
      <p:sp>
        <p:nvSpPr>
          <p:cNvPr id="13" name="Text 9"/>
          <p:cNvSpPr/>
          <p:nvPr/>
        </p:nvSpPr>
        <p:spPr>
          <a:xfrm>
            <a:off x="1857375" y="1663700"/>
            <a:ext cx="5429250" cy="831215"/>
          </a:xfrm>
          <a:prstGeom prst="rect">
            <a:avLst/>
          </a:prstGeom>
          <a:noFill/>
        </p:spPr>
        <p:txBody>
          <a:bodyPr wrap="square" lIns="136017" tIns="136017" rIns="136017" bIns="136017" rtlCol="0" anchor="t">
            <a:no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altLang="es-MX" sz="1250" dirty="0"/>
              <a:t>El Estado y las leyes: Las constituciones, el derecho internacional, los tribunales, la polic</a:t>
            </a:r>
            <a:r>
              <a:rPr lang="en-US" altLang="en-US" sz="1250" dirty="0"/>
              <a:t>í</a:t>
            </a:r>
            <a:r>
              <a:rPr lang="en-US" altLang="es-MX" sz="1250" dirty="0"/>
              <a:t>a. La ideolog</a:t>
            </a:r>
            <a:r>
              <a:rPr lang="en-US" altLang="en-US" sz="1250" dirty="0"/>
              <a:t>í</a:t>
            </a:r>
            <a:r>
              <a:rPr lang="en-US" altLang="es-MX" sz="1250" dirty="0"/>
              <a:t>a y la cultura: La religi</a:t>
            </a:r>
            <a:r>
              <a:rPr lang="en-US" altLang="en-US" sz="1250" dirty="0"/>
              <a:t>ó</a:t>
            </a:r>
            <a:r>
              <a:rPr lang="en-US" altLang="es-MX" sz="1250" dirty="0"/>
              <a:t>n, la educaci</a:t>
            </a:r>
            <a:r>
              <a:rPr lang="en-US" altLang="en-US" sz="1250" dirty="0"/>
              <a:t>ó</a:t>
            </a:r>
            <a:r>
              <a:rPr lang="en-US" altLang="es-MX" sz="1250" dirty="0"/>
              <a:t>n, el arte, la filosof</a:t>
            </a:r>
            <a:r>
              <a:rPr lang="en-US" altLang="en-US" sz="1250" dirty="0"/>
              <a:t>í</a:t>
            </a:r>
            <a:r>
              <a:rPr lang="en-US" altLang="es-MX" sz="1250" dirty="0"/>
              <a:t>a, los medios de comunicaci</a:t>
            </a:r>
            <a:r>
              <a:rPr lang="en-US" altLang="en-US" sz="1250" dirty="0"/>
              <a:t>ó</a:t>
            </a:r>
            <a:r>
              <a:rPr lang="en-US" altLang="es-MX" sz="1250" dirty="0"/>
              <a:t>n .</a:t>
            </a:r>
            <a:endParaRPr lang="en-US" altLang="es-MX" sz="1250" dirty="0"/>
          </a:p>
        </p:txBody>
      </p:sp>
      <p:sp>
        <p:nvSpPr>
          <p:cNvPr id="14" name="Text 2"/>
          <p:cNvSpPr/>
          <p:nvPr/>
        </p:nvSpPr>
        <p:spPr>
          <a:xfrm>
            <a:off x="2678430" y="2812415"/>
            <a:ext cx="2903220" cy="245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INFRAESTRUCTURA</a:t>
            </a:r>
            <a:endParaRPr lang="en-US" sz="1600" dirty="0"/>
          </a:p>
        </p:txBody>
      </p:sp>
      <p:sp>
        <p:nvSpPr>
          <p:cNvPr id="15" name="Text 2"/>
          <p:cNvSpPr/>
          <p:nvPr/>
        </p:nvSpPr>
        <p:spPr>
          <a:xfrm>
            <a:off x="2716530" y="1033780"/>
            <a:ext cx="2806065" cy="245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SUPERESTRUCTURA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6286500" cy="12965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LA INFRAESTRUCTURA NO LO EXPLICA TODO: LA CRISIS DEL DETERMINISMO ECONÓMICO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714375" y="2010966"/>
            <a:ext cx="4429125" cy="1723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El pensamiento obrero clasico sostenía que la </a:t>
            </a:r>
            <a:r>
              <a:rPr lang="en-US" sz="12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superestructura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(cultura, derecho, política, religión) era un mero reflejo de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</a:t>
            </a:r>
            <a:r>
              <a:rPr lang="en-US" sz="12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base económica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(relaciones de producción), de modo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 la contradicción económica produciría el cambio social.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Gramsci cuestionó esta visión: la derrota de los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movimientos obreros en Europa Occidental mostró que el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poder se sostiene también por el </a:t>
            </a:r>
            <a:r>
              <a:rPr lang="en-US" sz="12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consenso cultural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no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solo por la fuerza económica o militar.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5715000" y="2082403"/>
            <a:ext cx="2714625" cy="1645183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6" name="Shape 3"/>
          <p:cNvSpPr/>
          <p:nvPr/>
        </p:nvSpPr>
        <p:spPr>
          <a:xfrm>
            <a:off x="5643563" y="2010966"/>
            <a:ext cx="285750" cy="285750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7" name="Text 4"/>
          <p:cNvSpPr/>
          <p:nvPr/>
        </p:nvSpPr>
        <p:spPr>
          <a:xfrm>
            <a:off x="5857875" y="2225278"/>
            <a:ext cx="2428875" cy="1678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000" b="1" kern="0" spc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PREGUNTA CENTRAL DE GRAMSCI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5857875" y="2464594"/>
            <a:ext cx="2428875" cy="11201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400" b="1" dirty="0">
                <a:solidFill>
                  <a:srgbClr val="E8ECEF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¿Por qué los dominados aceptan y reproducen las condiciones de su propia dominación?</a:t>
            </a:r>
            <a:endParaRPr lang="en-US" sz="1400" dirty="0"/>
          </a:p>
        </p:txBody>
      </p:sp>
      <p:sp>
        <p:nvSpPr>
          <p:cNvPr id="9" name="Shape 2"/>
          <p:cNvSpPr/>
          <p:nvPr/>
        </p:nvSpPr>
        <p:spPr>
          <a:xfrm>
            <a:off x="653415" y="3935730"/>
            <a:ext cx="4358005" cy="751205"/>
          </a:xfrm>
          <a:prstGeom prst="rect">
            <a:avLst/>
          </a:prstGeom>
          <a:solidFill>
            <a:srgbClr val="D65A31"/>
          </a:solidFill>
        </p:spPr>
        <p:txBody>
          <a:bodyPr/>
          <a:p>
            <a:r>
              <a:rPr lang="en-US" altLang="es-MX" sz="1400"/>
              <a:t>Pregunta problematizadora  : El cambio , la trasnformacion social , se debe a cambios en la infraestructura  o en la superestructura .</a:t>
            </a:r>
            <a:endParaRPr lang="en-US" altLang="es-MX"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8643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EL PODER SE EJERCE EN LA ESCUELA, LA IGLESIA Y LOS MEDIOS, NO SOLO EN EL ESTADO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0" y="1435894"/>
            <a:ext cx="9144000" cy="358973"/>
          </a:xfrm>
          <a:prstGeom prst="rect">
            <a:avLst/>
          </a:prstGeom>
          <a:noFill/>
        </p:spPr>
        <p:txBody>
          <a:bodyPr wrap="square" lIns="850392" tIns="170053" rIns="850392" bIns="0" rtlCol="0" anchor="t">
            <a:spAutoFit/>
          </a:bodyPr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393E46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Gramsci amplía el concepto de Estado al distinguir dos esferas: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71500" y="1866305"/>
            <a:ext cx="3929063" cy="1496616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6" name="Text 3"/>
          <p:cNvSpPr/>
          <p:nvPr/>
        </p:nvSpPr>
        <p:spPr>
          <a:xfrm>
            <a:off x="685800" y="1980605"/>
            <a:ext cx="3700463" cy="2678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SOCIEDAD POLÍTICA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85800" y="2305645"/>
            <a:ext cx="3700463" cy="7072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(Estado en sentido estricto): ejerce el poder mediante la coerción directa — leyes, ejército, burocracia.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4643438" y="1866305"/>
            <a:ext cx="3929063" cy="1496616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9" name="Text 6"/>
          <p:cNvSpPr/>
          <p:nvPr/>
        </p:nvSpPr>
        <p:spPr>
          <a:xfrm>
            <a:off x="4757738" y="1980605"/>
            <a:ext cx="3700463" cy="2678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D65A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SOCIEDAD CIVIL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4757738" y="2305645"/>
            <a:ext cx="3700463" cy="9429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Conjunto de instituciones "privadas" — iglesias, escuelas, universidades, sindicatos, partidos, medios — donde se produce y reproduce el consenso hegemónico.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0" y="3362920"/>
            <a:ext cx="9144000" cy="894364"/>
          </a:xfrm>
          <a:prstGeom prst="rect">
            <a:avLst/>
          </a:prstGeom>
          <a:noFill/>
        </p:spPr>
        <p:txBody>
          <a:bodyPr wrap="square" lIns="850392" tIns="85090" rIns="850392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hegemonía opera principalmente en la </a:t>
            </a:r>
            <a:r>
              <a:rPr lang="en-US" sz="12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sociedad civil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: es allí donde se forman los valores, las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identidades, el "sentido común" que hace que el orden dominante parezca natural, inevitable y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deseable.</a:t>
            </a:r>
            <a:endParaRPr lang="en-US" sz="12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26523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altLang="es-MX" sz="2800" dirty="0"/>
              <a:t>Antonio Gramsci afirma que el poder no reside </a:t>
            </a:r>
            <a:r>
              <a:rPr lang="en-US" altLang="en-US" sz="2800" dirty="0"/>
              <a:t>ú</a:t>
            </a:r>
            <a:r>
              <a:rPr lang="en-US" altLang="es-MX" sz="2800" dirty="0"/>
              <a:t>nicamente en el Estado ni en la coerci</a:t>
            </a:r>
            <a:r>
              <a:rPr lang="en-US" altLang="en-US" sz="2800" dirty="0"/>
              <a:t>ó</a:t>
            </a:r>
            <a:r>
              <a:rPr lang="en-US" altLang="es-MX" sz="2800" dirty="0"/>
              <a:t>n directa (lo que </a:t>
            </a:r>
            <a:r>
              <a:rPr lang="en-US" altLang="en-US" sz="2800" dirty="0"/>
              <a:t>é</a:t>
            </a:r>
            <a:r>
              <a:rPr lang="en-US" altLang="es-MX" sz="2800" dirty="0"/>
              <a:t>l llamaba dominaci</a:t>
            </a:r>
            <a:r>
              <a:rPr lang="en-US" altLang="en-US" sz="2800" dirty="0"/>
              <a:t>ó</a:t>
            </a:r>
            <a:r>
              <a:rPr lang="en-US" altLang="es-MX" sz="2800" dirty="0"/>
              <a:t>n), sino fundamentalmente en la hegemon</a:t>
            </a:r>
            <a:r>
              <a:rPr lang="en-US" altLang="en-US" sz="2800" dirty="0"/>
              <a:t>í</a:t>
            </a:r>
            <a:r>
              <a:rPr lang="en-US" altLang="es-MX" sz="2800" dirty="0"/>
              <a:t>a: la capacidad de un grupo social de convertirse en direcci</a:t>
            </a:r>
            <a:r>
              <a:rPr lang="en-US" altLang="en-US" sz="2800" dirty="0"/>
              <a:t>ó</a:t>
            </a:r>
            <a:r>
              <a:rPr lang="en-US" altLang="es-MX" sz="2800" dirty="0"/>
              <a:t>n intelectual y moral de la sociedad. Es decir, cuando sus ideas, valores y forma de ver el mundo se convierten en “sentido com</a:t>
            </a:r>
            <a:r>
              <a:rPr lang="en-US" altLang="en-US" sz="2800" dirty="0"/>
              <a:t>ú</a:t>
            </a:r>
            <a:r>
              <a:rPr lang="en-US" altLang="es-MX" sz="2800" dirty="0"/>
              <a:t>n”.</a:t>
            </a:r>
            <a:endParaRPr lang="en-US" altLang="es-MX" sz="2800" dirty="0"/>
          </a:p>
        </p:txBody>
      </p:sp>
      <p:sp>
        <p:nvSpPr>
          <p:cNvPr id="11" name="Text 8"/>
          <p:cNvSpPr/>
          <p:nvPr/>
        </p:nvSpPr>
        <p:spPr>
          <a:xfrm>
            <a:off x="0" y="3362920"/>
            <a:ext cx="9144000" cy="330835"/>
          </a:xfrm>
          <a:prstGeom prst="rect">
            <a:avLst/>
          </a:prstGeom>
          <a:noFill/>
        </p:spPr>
        <p:txBody>
          <a:bodyPr wrap="square" lIns="850392" tIns="85090" rIns="850392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endParaRPr lang="en-US" sz="12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41681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dirty="0"/>
              <a:t>Donde reside el poder : </a:t>
            </a:r>
            <a:endParaRPr lang="en-US" sz="2800" dirty="0"/>
          </a:p>
          <a:p>
            <a:pPr marL="0" indent="0" algn="l">
              <a:lnSpc>
                <a:spcPct val="88000"/>
              </a:lnSpc>
              <a:buNone/>
            </a:pPr>
            <a:r>
              <a:rPr lang="en-US" altLang="es-MX" sz="2800" dirty="0"/>
              <a:t>Las plataformas digitales y algoritmos que configuran lo que vemos, sentimos y creemos (nuevo aparato de hegemon</a:t>
            </a:r>
            <a:r>
              <a:rPr lang="en-US" altLang="en-US" sz="2800" dirty="0"/>
              <a:t>í</a:t>
            </a:r>
            <a:r>
              <a:rPr lang="en-US" altLang="es-MX" sz="2800" dirty="0"/>
              <a:t>a).</a:t>
            </a:r>
            <a:endParaRPr lang="en-US" altLang="es-MX" sz="2800" dirty="0"/>
          </a:p>
          <a:p>
            <a:pPr marL="0" indent="0" algn="l">
              <a:lnSpc>
                <a:spcPct val="88000"/>
              </a:lnSpc>
              <a:buNone/>
            </a:pPr>
            <a:r>
              <a:rPr lang="en-US" altLang="es-MX" sz="2800" dirty="0"/>
              <a:t>Los medios de comunicaci</a:t>
            </a:r>
            <a:r>
              <a:rPr lang="en-US" altLang="en-US" sz="2800" dirty="0"/>
              <a:t>ó</a:t>
            </a:r>
            <a:r>
              <a:rPr lang="en-US" altLang="es-MX" sz="2800" dirty="0"/>
              <a:t>n y la industria cultural (Netflix, TikTok, influencers, etc.).</a:t>
            </a:r>
            <a:endParaRPr lang="en-US" altLang="es-MX" sz="2800" dirty="0"/>
          </a:p>
          <a:p>
            <a:pPr marL="0" indent="0" algn="l">
              <a:lnSpc>
                <a:spcPct val="88000"/>
              </a:lnSpc>
              <a:buNone/>
            </a:pPr>
            <a:r>
              <a:rPr lang="en-US" altLang="es-MX" sz="2800" dirty="0"/>
              <a:t>Las universidades y centros de producci</a:t>
            </a:r>
            <a:r>
              <a:rPr lang="en-US" altLang="en-US" sz="2800" dirty="0"/>
              <a:t>ó</a:t>
            </a:r>
            <a:r>
              <a:rPr lang="en-US" altLang="es-MX" sz="2800" dirty="0"/>
              <a:t>n de conocimiento (qui</a:t>
            </a:r>
            <a:r>
              <a:rPr lang="en-US" altLang="en-US" sz="2800" dirty="0"/>
              <a:t>é</a:t>
            </a:r>
            <a:r>
              <a:rPr lang="en-US" altLang="es-MX" sz="2800" dirty="0"/>
              <a:t>n define qu</a:t>
            </a:r>
            <a:r>
              <a:rPr lang="en-US" altLang="en-US" sz="2800" dirty="0"/>
              <a:t>é </a:t>
            </a:r>
            <a:r>
              <a:rPr lang="en-US" altLang="es-MX" sz="2800" dirty="0"/>
              <a:t>es “serio”, “realista” o “ut</a:t>
            </a:r>
            <a:r>
              <a:rPr lang="en-US" altLang="en-US" sz="2800" dirty="0"/>
              <a:t>ó</a:t>
            </a:r>
            <a:r>
              <a:rPr lang="en-US" altLang="es-MX" sz="2800" dirty="0"/>
              <a:t>pico”).</a:t>
            </a:r>
            <a:endParaRPr lang="en-US" altLang="es-MX" sz="2800" dirty="0"/>
          </a:p>
          <a:p>
            <a:pPr marL="0" indent="0" algn="l">
              <a:lnSpc>
                <a:spcPct val="88000"/>
              </a:lnSpc>
              <a:buNone/>
            </a:pPr>
            <a:r>
              <a:rPr lang="en-US" altLang="es-MX" sz="2800" dirty="0"/>
              <a:t>Las empresas transnacionales que no solo producen bienes, sino estilos de vida y subjetividades.</a:t>
            </a:r>
            <a:endParaRPr lang="en-US" altLang="es-MX" sz="2800" dirty="0"/>
          </a:p>
        </p:txBody>
      </p:sp>
      <p:sp>
        <p:nvSpPr>
          <p:cNvPr id="11" name="Text 8"/>
          <p:cNvSpPr/>
          <p:nvPr/>
        </p:nvSpPr>
        <p:spPr>
          <a:xfrm>
            <a:off x="0" y="3362920"/>
            <a:ext cx="9144000" cy="330835"/>
          </a:xfrm>
          <a:prstGeom prst="rect">
            <a:avLst/>
          </a:prstGeom>
          <a:noFill/>
        </p:spPr>
        <p:txBody>
          <a:bodyPr wrap="square" lIns="850392" tIns="85090" rIns="850392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endParaRPr lang="en-US" sz="12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11366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pasar a analisis ejemplos cotidianos mdio pendejitos de relaciones de poder hechos con ia</a:t>
            </a:r>
            <a:endParaRPr lang="en-US" sz="2800" dirty="0"/>
          </a:p>
        </p:txBody>
      </p:sp>
      <p:sp>
        <p:nvSpPr>
          <p:cNvPr id="7" name="Text 4"/>
          <p:cNvSpPr/>
          <p:nvPr/>
        </p:nvSpPr>
        <p:spPr>
          <a:xfrm>
            <a:off x="685800" y="2305645"/>
            <a:ext cx="3700463" cy="7072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(Estado en sentido estricto): ejerce el poder mediante la coerción directa — leyes, ejército, burocracia.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4757738" y="2305645"/>
            <a:ext cx="3700463" cy="6362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Conjuno de instituciones "privadas" — iglesias, escuelas, universiades, sindicatos, partidos, medios — donde se produce y reproduce el consensoegemónico.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0" y="3362920"/>
            <a:ext cx="9144000" cy="330835"/>
          </a:xfrm>
          <a:prstGeom prst="rect">
            <a:avLst/>
          </a:prstGeom>
          <a:noFill/>
        </p:spPr>
        <p:txBody>
          <a:bodyPr wrap="square" lIns="850392" tIns="85090" rIns="850392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endParaRPr lang="en-US" sz="12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428625"/>
            <a:ext cx="7715250" cy="7858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55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LA HEGEMONÍA ES EL PODER QUE NO NECESITA MOSTRARSE COMO PODER</a:t>
            </a:r>
            <a:endParaRPr lang="en-US" sz="2550" dirty="0"/>
          </a:p>
        </p:txBody>
      </p:sp>
      <p:sp>
        <p:nvSpPr>
          <p:cNvPr id="4" name="Text 1"/>
          <p:cNvSpPr/>
          <p:nvPr/>
        </p:nvSpPr>
        <p:spPr>
          <a:xfrm>
            <a:off x="714375" y="1357313"/>
            <a:ext cx="771525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Gramsci distingue dos formas fundamentales de dominación en la sociedad: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714375" y="1771650"/>
            <a:ext cx="3714750" cy="2182416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6" name="Text 3"/>
          <p:cNvSpPr/>
          <p:nvPr/>
        </p:nvSpPr>
        <p:spPr>
          <a:xfrm>
            <a:off x="928688" y="1985963"/>
            <a:ext cx="3286125" cy="367903"/>
          </a:xfrm>
          <a:prstGeom prst="rect">
            <a:avLst/>
          </a:prstGeom>
          <a:noFill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COERCIÓN (DOMINIO)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928688" y="2496741"/>
            <a:ext cx="3286125" cy="4714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Uso de la fuerza, represión y violencia para imponer el orden.</a:t>
            </a:r>
            <a:endParaRPr lang="en-US" sz="1150" dirty="0"/>
          </a:p>
        </p:txBody>
      </p:sp>
      <p:sp>
        <p:nvSpPr>
          <p:cNvPr id="8" name="Text 5"/>
          <p:cNvSpPr/>
          <p:nvPr/>
        </p:nvSpPr>
        <p:spPr>
          <a:xfrm>
            <a:off x="928688" y="3075384"/>
            <a:ext cx="3286125" cy="19288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900" b="1" kern="0" spc="1" dirty="0">
                <a:solidFill>
                  <a:srgbClr val="FFFFFF">
                    <a:alpha val="70000"/>
                  </a:srgbClr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INSTITUCIONES PRINCIPALES: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928688" y="3268266"/>
            <a:ext cx="3286125" cy="2357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Estado, ejército, policía, sistema judicial.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4714875" y="1771650"/>
            <a:ext cx="3714750" cy="2182416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1" name="Text 8"/>
          <p:cNvSpPr/>
          <p:nvPr/>
        </p:nvSpPr>
        <p:spPr>
          <a:xfrm>
            <a:off x="4929188" y="1985963"/>
            <a:ext cx="3286125" cy="367903"/>
          </a:xfrm>
          <a:prstGeom prst="rect">
            <a:avLst/>
          </a:prstGeom>
          <a:noFill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HEGEMONÍA (CONSENSO)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4929188" y="2496741"/>
            <a:ext cx="3286125" cy="4714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Uso de la persuasión, la cultura y la creación de sentido común.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4929188" y="3075384"/>
            <a:ext cx="3286125" cy="19288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900" b="1" kern="0" spc="1" dirty="0">
                <a:solidFill>
                  <a:srgbClr val="FFFFFF">
                    <a:alpha val="70000"/>
                  </a:srgbClr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INSTITUCIONES PRINCIPALES: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4929188" y="3268266"/>
            <a:ext cx="3286125" cy="4714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Sociedad civil, escuela, iglesia, medios de comunicación.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914400" y="4261247"/>
            <a:ext cx="7359848" cy="2160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300" b="1" i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"El Estado es la sociedad política más la sociedad civil, es decir, hegemonía revestida de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914400" y="4521268"/>
            <a:ext cx="812602" cy="2160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300" b="1" i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coerción."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914400" y="4831296"/>
            <a:ext cx="7515225" cy="20002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0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 Antonio Gramsci, Cuadernos de la Cárcel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4375" y="571500"/>
            <a:ext cx="7715250" cy="12965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2800" b="1" dirty="0">
                <a:solidFill>
                  <a:srgbClr val="222831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TODA CLASE DOMINANTE NECESITA SUS PROPIOS INTELECTUALES PARA SOSTENER SU HEGEMONÍA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714375" y="2011045"/>
            <a:ext cx="3929380" cy="11830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Gramsci introduce la figura del </a:t>
            </a:r>
            <a:r>
              <a:rPr lang="en-US" sz="1200" b="1" dirty="0">
                <a:solidFill>
                  <a:srgbClr val="D65A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intelectual orgánico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: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el sabio aislado, sino el pensador vinculado a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una clase social que articula y difunde la visión del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mundo OBRERA- </a:t>
            </a:r>
            <a:endParaRPr lang="en-US" sz="1250" dirty="0">
              <a:solidFill>
                <a:srgbClr val="393E46"/>
              </a:solidFill>
              <a:latin typeface="Roboto" pitchFamily="34" charset="0"/>
              <a:ea typeface="Roboto" pitchFamily="34" charset="-122"/>
              <a:cs typeface="Roboto" pitchFamily="34" charset="-120"/>
            </a:endParaRPr>
          </a:p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NEPO como escuela que busca promover esos intelctuales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892969" y="3193926"/>
            <a:ext cx="3750469" cy="10972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 transformación social exige que la clase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subalterna forme intelectuales orgánicos 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capaces de disputar la hegemonía cultural — la </a:t>
            </a:r>
            <a:r>
              <a:rPr lang="en-US" sz="1200" b="1" dirty="0">
                <a:solidFill>
                  <a:srgbClr val="222831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guerra de posiciones</a:t>
            </a:r>
            <a:r>
              <a:rPr lang="en-US" sz="1250" dirty="0">
                <a:solidFill>
                  <a:srgbClr val="393E4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5000625" y="2010966"/>
            <a:ext cx="3429000" cy="1405533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7" name="Shape 4"/>
          <p:cNvSpPr/>
          <p:nvPr/>
        </p:nvSpPr>
        <p:spPr>
          <a:xfrm>
            <a:off x="4929188" y="2010966"/>
            <a:ext cx="71438" cy="1405533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8" name="Text 5"/>
          <p:cNvSpPr/>
          <p:nvPr/>
        </p:nvSpPr>
        <p:spPr>
          <a:xfrm>
            <a:off x="5086350" y="2096691"/>
            <a:ext cx="3257550" cy="2339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INTELECTUALES TRADICIONALES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5086350" y="2387798"/>
            <a:ext cx="3257550" cy="9429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Heredados de formaciones sociales anteriores (ej. clérigos, juristas). Se ven a sí mismos como autónomos respecto a la clase dominante.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000625" y="3530798"/>
            <a:ext cx="3429000" cy="1169789"/>
          </a:xfrm>
          <a:prstGeom prst="rect">
            <a:avLst/>
          </a:prstGeom>
          <a:solidFill>
            <a:srgbClr val="222831"/>
          </a:solidFill>
        </p:spPr>
      </p:sp>
      <p:sp>
        <p:nvSpPr>
          <p:cNvPr id="11" name="Shape 8"/>
          <p:cNvSpPr/>
          <p:nvPr/>
        </p:nvSpPr>
        <p:spPr>
          <a:xfrm>
            <a:off x="4929188" y="3530798"/>
            <a:ext cx="71438" cy="1169789"/>
          </a:xfrm>
          <a:prstGeom prst="rect">
            <a:avLst/>
          </a:prstGeom>
          <a:solidFill>
            <a:srgbClr val="D65A31"/>
          </a:solidFill>
        </p:spPr>
      </p:sp>
      <p:sp>
        <p:nvSpPr>
          <p:cNvPr id="12" name="Text 9"/>
          <p:cNvSpPr/>
          <p:nvPr/>
        </p:nvSpPr>
        <p:spPr>
          <a:xfrm>
            <a:off x="5086350" y="3616523"/>
            <a:ext cx="3257550" cy="2339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E8ECEF"/>
                </a:solidFill>
                <a:latin typeface="Roboto Condensed ExtraBold" pitchFamily="34" charset="0"/>
                <a:ea typeface="Roboto Condensed ExtraBold" pitchFamily="34" charset="-122"/>
                <a:cs typeface="Roboto Condensed ExtraBold" pitchFamily="34" charset="-120"/>
              </a:rPr>
              <a:t>INTELECTUALES ORGÁNICOS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5086350" y="3907631"/>
            <a:ext cx="3257550" cy="7072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50" dirty="0">
                <a:solidFill>
                  <a:srgbClr val="E8EC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Surgidos de la propia clase; organizan, construyen consenso y dirigen culturalmente las luchas políticas.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10315</Words>
  <Application>WPS Presentation</Application>
  <PresentationFormat>On-screen Show (16:9)</PresentationFormat>
  <Paragraphs>241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SimSun</vt:lpstr>
      <vt:lpstr>Wingdings</vt:lpstr>
      <vt:lpstr>Roboto Condensed ExtraBold</vt:lpstr>
      <vt:lpstr>Segoe Print</vt:lpstr>
      <vt:lpstr>Roboto Condensed ExtraBold</vt:lpstr>
      <vt:lpstr>Roboto Condensed ExtraBold</vt:lpstr>
      <vt:lpstr>Roboto</vt:lpstr>
      <vt:lpstr>Roboto</vt:lpstr>
      <vt:lpstr>Roboto</vt:lpstr>
      <vt:lpstr>Roboto Bold</vt:lpstr>
      <vt:lpstr>Roboto Bold</vt:lpstr>
      <vt:lpstr>Roboto Bold</vt:lpstr>
      <vt:lpstr>Calibri</vt:lpstr>
      <vt:lpstr>Times New Roman</vt:lpstr>
      <vt:lpstr>Microsoft YaHei</vt:lpstr>
      <vt:lpstr>Arial Unicode MS</vt:lpstr>
      <vt:lpstr>MingLiU-ExtB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Emil Cioran</cp:lastModifiedBy>
  <cp:revision>11</cp:revision>
  <dcterms:created xsi:type="dcterms:W3CDTF">2026-05-22T20:07:00Z</dcterms:created>
  <dcterms:modified xsi:type="dcterms:W3CDTF">2026-05-26T15:17:22Z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ACE1BFB680B5405BBD9D4719CD86FF64_13</vt:lpwstr>
  </property>
  <property fmtid="{D5CDD505-2E9C-101B-9397-08002B2CF9AE}" pid="3" name="KSOProductBuildVer">
    <vt:lpwstr>2058-12.1.0.26372</vt:lpwstr>
  </property>
</Properties>
</file>